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19" name="Footer Placeholder 18"/>
          <p:cNvSpPr>
            <a:spLocks noGrp="1"/>
          </p:cNvSpPr>
          <p:nvPr>
            <p:ph type="ftr" sz="quarter" idx="11"/>
          </p:nvPr>
        </p:nvSpPr>
        <p:spPr/>
        <p:txBody>
          <a:bodyPr/>
          <a:lstStyle/>
          <a:p>
            <a:endParaRPr lang="sr-Latn-RS"/>
          </a:p>
        </p:txBody>
      </p:sp>
      <p:sp>
        <p:nvSpPr>
          <p:cNvPr id="27" name="Slide Number Placeholder 26"/>
          <p:cNvSpPr>
            <a:spLocks noGrp="1"/>
          </p:cNvSpPr>
          <p:nvPr>
            <p:ph type="sldNum" sz="quarter" idx="12"/>
          </p:nvPr>
        </p:nvSpPr>
        <p:spPr/>
        <p:txBody>
          <a:bodyPr/>
          <a:lstStyle/>
          <a:p>
            <a:fld id="{0DA5BCEF-3E94-45C3-B4BF-12EC72265E73}"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0DA5BCEF-3E94-45C3-B4BF-12EC72265E73}" type="slidenum">
              <a:rPr lang="sr-Latn-RS" smtClean="0"/>
              <a:t>‹#›</a:t>
            </a:fld>
            <a:endParaRPr lang="sr-Latn-R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0DA5BCEF-3E94-45C3-B4BF-12EC72265E73}" type="slidenum">
              <a:rPr lang="sr-Latn-RS" smtClean="0"/>
              <a:t>‹#›</a:t>
            </a:fld>
            <a:endParaRPr lang="sr-Latn-R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EEFD5B-ADEF-4B4D-8547-705FA1E2C0A4}" type="datetimeFigureOut">
              <a:rPr lang="sr-Latn-RS" smtClean="0"/>
              <a:t>29.3.2021.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a:xfrm>
            <a:off x="8077200" y="6356350"/>
            <a:ext cx="609600" cy="365125"/>
          </a:xfrm>
        </p:spPr>
        <p:txBody>
          <a:bodyPr/>
          <a:lstStyle/>
          <a:p>
            <a:fld id="{0DA5BCEF-3E94-45C3-B4BF-12EC72265E73}" type="slidenum">
              <a:rPr lang="sr-Latn-RS" smtClean="0"/>
              <a:t>‹#›</a:t>
            </a:fld>
            <a:endParaRPr lang="sr-Latn-R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EEFD5B-ADEF-4B4D-8547-705FA1E2C0A4}" type="datetimeFigureOut">
              <a:rPr lang="sr-Latn-RS" smtClean="0"/>
              <a:t>29.3.2021.</a:t>
            </a:fld>
            <a:endParaRPr lang="sr-Latn-R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Latn-R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A5BCEF-3E94-45C3-B4BF-12EC72265E73}" type="slidenum">
              <a:rPr lang="sr-Latn-RS" smtClean="0"/>
              <a:t>‹#›</a:t>
            </a:fld>
            <a:endParaRPr lang="sr-Latn-R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208912" cy="617240"/>
          </a:xfrm>
        </p:spPr>
        <p:txBody>
          <a:bodyPr>
            <a:noAutofit/>
          </a:bodyPr>
          <a:lstStyle/>
          <a:p>
            <a:r>
              <a:rPr lang="sr-Cyrl-RS" sz="3200" dirty="0">
                <a:solidFill>
                  <a:schemeClr val="tx1"/>
                </a:solidFill>
              </a:rPr>
              <a:t>ОСНОВНА ШКОЛА „ПЕТАР ЛЕКОВИЋ“ ПОЖЕГА</a:t>
            </a:r>
            <a:endParaRPr lang="sr-Latn-RS" sz="3200" dirty="0">
              <a:solidFill>
                <a:schemeClr val="tx1"/>
              </a:solidFill>
            </a:endParaRPr>
          </a:p>
        </p:txBody>
      </p:sp>
      <p:sp>
        <p:nvSpPr>
          <p:cNvPr id="3" name="Subtitle 2"/>
          <p:cNvSpPr>
            <a:spLocks noGrp="1"/>
          </p:cNvSpPr>
          <p:nvPr>
            <p:ph type="subTitle" idx="1"/>
          </p:nvPr>
        </p:nvSpPr>
        <p:spPr>
          <a:xfrm>
            <a:off x="179512" y="3933056"/>
            <a:ext cx="8640960" cy="848536"/>
          </a:xfrm>
        </p:spPr>
        <p:txBody>
          <a:bodyPr>
            <a:normAutofit/>
          </a:bodyPr>
          <a:lstStyle/>
          <a:p>
            <a:pPr algn="ctr"/>
            <a:r>
              <a:rPr lang="sr-Cyrl-RS" sz="4400" b="1" dirty="0">
                <a:effectLst>
                  <a:outerShdw blurRad="38100" dist="38100" dir="2700000" algn="tl">
                    <a:srgbClr val="000000">
                      <a:alpha val="43137"/>
                    </a:srgbClr>
                  </a:outerShdw>
                </a:effectLst>
                <a:latin typeface="+mj-lt"/>
              </a:rPr>
              <a:t>УПИС УЧЕНИКА У ПРВИ РАЗРЕД</a:t>
            </a:r>
            <a:endParaRPr lang="sr-Latn-RS" sz="4400" b="1" dirty="0">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268760"/>
            <a:ext cx="2158606" cy="2158606"/>
          </a:xfrm>
          <a:prstGeom prst="rect">
            <a:avLst/>
          </a:prstGeom>
        </p:spPr>
      </p:pic>
      <p:sp>
        <p:nvSpPr>
          <p:cNvPr id="5" name="TextBox 4"/>
          <p:cNvSpPr txBox="1"/>
          <p:nvPr/>
        </p:nvSpPr>
        <p:spPr>
          <a:xfrm>
            <a:off x="5724128" y="5497656"/>
            <a:ext cx="2520280" cy="830997"/>
          </a:xfrm>
          <a:prstGeom prst="rect">
            <a:avLst/>
          </a:prstGeom>
          <a:noFill/>
        </p:spPr>
        <p:txBody>
          <a:bodyPr wrap="square" rtlCol="0">
            <a:spAutoFit/>
          </a:bodyPr>
          <a:lstStyle/>
          <a:p>
            <a:r>
              <a:rPr lang="sr-Cyrl-RS" sz="2400" b="1" dirty="0">
                <a:effectLst>
                  <a:outerShdw blurRad="38100" dist="38100" dir="2700000" algn="tl">
                    <a:srgbClr val="000000">
                      <a:alpha val="43137"/>
                    </a:srgbClr>
                  </a:outerShdw>
                </a:effectLst>
                <a:latin typeface="+mj-lt"/>
              </a:rPr>
              <a:t>Директор школе:</a:t>
            </a:r>
          </a:p>
          <a:p>
            <a:r>
              <a:rPr lang="sr-Cyrl-RS" sz="2400" b="1" dirty="0">
                <a:effectLst>
                  <a:outerShdw blurRad="38100" dist="38100" dir="2700000" algn="tl">
                    <a:srgbClr val="000000">
                      <a:alpha val="43137"/>
                    </a:srgbClr>
                  </a:outerShdw>
                </a:effectLst>
                <a:latin typeface="+mj-lt"/>
              </a:rPr>
              <a:t>Драган Перишић</a:t>
            </a:r>
            <a:endParaRPr lang="sr-Latn-RS" sz="24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43632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53444"/>
            <a:ext cx="2952328" cy="2214246"/>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4188908"/>
            <a:ext cx="3655335" cy="243451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162" y="3550202"/>
            <a:ext cx="4067944" cy="3050958"/>
          </a:xfrm>
          <a:prstGeom prst="rect">
            <a:avLst/>
          </a:prstGeom>
        </p:spPr>
      </p:pic>
      <p:sp>
        <p:nvSpPr>
          <p:cNvPr id="2" name="Title 1"/>
          <p:cNvSpPr>
            <a:spLocks noGrp="1"/>
          </p:cNvSpPr>
          <p:nvPr>
            <p:ph type="title"/>
          </p:nvPr>
        </p:nvSpPr>
        <p:spPr/>
        <p:txBody>
          <a:bodyPr>
            <a:noAutofit/>
          </a:bodyPr>
          <a:lstStyle/>
          <a:p>
            <a:pPr algn="ctr"/>
            <a:r>
              <a:rPr lang="sr-Cyrl-RS" sz="8800" dirty="0"/>
              <a:t>ДОБРОДОШЛИ!</a:t>
            </a:r>
            <a:endParaRPr lang="sr-Latn-RS" sz="8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1772816"/>
            <a:ext cx="3096002" cy="20563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2492896"/>
            <a:ext cx="2843808" cy="2132856"/>
          </a:xfrm>
          <a:prstGeom prst="rect">
            <a:avLst/>
          </a:prstGeom>
        </p:spPr>
      </p:pic>
    </p:spTree>
    <p:extLst>
      <p:ext uri="{BB962C8B-B14F-4D97-AF65-F5344CB8AC3E}">
        <p14:creationId xmlns:p14="http://schemas.microsoft.com/office/powerpoint/2010/main" val="44571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196403" cy="2808312"/>
          </a:xfrm>
        </p:spPr>
        <p:txBody>
          <a:bodyPr>
            <a:normAutofit fontScale="77500" lnSpcReduction="20000"/>
          </a:bodyPr>
          <a:lstStyle/>
          <a:p>
            <a:pPr marL="0" indent="0" algn="just">
              <a:buNone/>
            </a:pPr>
            <a:r>
              <a:rPr lang="ru-RU" dirty="0"/>
              <a:t>Поштовани родитељи будућег првака,</a:t>
            </a:r>
          </a:p>
          <a:p>
            <a:pPr marL="0" indent="0" algn="just">
              <a:buNone/>
            </a:pPr>
            <a:endParaRPr lang="ru-RU" dirty="0"/>
          </a:p>
          <a:p>
            <a:pPr marL="0" indent="0" algn="just">
              <a:buNone/>
            </a:pPr>
            <a:r>
              <a:rPr lang="ru-RU" dirty="0"/>
              <a:t>Ваше дете ускоро полази у први разред. То је један од најзначајних догађаја у животу сваке породице и веома је важно да имате праве информације о свему што вас очекује.</a:t>
            </a:r>
          </a:p>
          <a:p>
            <a:pPr marL="0" indent="0" algn="just">
              <a:buNone/>
            </a:pPr>
            <a:endParaRPr lang="ru-RU" dirty="0"/>
          </a:p>
          <a:p>
            <a:pPr marL="0" indent="0" algn="just">
              <a:buNone/>
            </a:pPr>
            <a:r>
              <a:rPr lang="ru-RU" dirty="0"/>
              <a:t>У први разред  школске 2021/2022. године уписују се деца која до почетка школске године имају најмање шест и по, а највише седам и по година (деца рођена од 01.03.2014. до 28.02.2015. године). Упис почиње 1. априла и траје до 29. маја 2021. године.</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56992"/>
            <a:ext cx="3840000" cy="28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356992"/>
            <a:ext cx="3840000" cy="2880000"/>
          </a:xfrm>
          <a:prstGeom prst="rect">
            <a:avLst/>
          </a:prstGeom>
        </p:spPr>
      </p:pic>
    </p:spTree>
    <p:extLst>
      <p:ext uri="{BB962C8B-B14F-4D97-AF65-F5344CB8AC3E}">
        <p14:creationId xmlns:p14="http://schemas.microsoft.com/office/powerpoint/2010/main" val="70411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2880320"/>
          </a:xfrm>
        </p:spPr>
        <p:txBody>
          <a:bodyPr>
            <a:normAutofit fontScale="77500" lnSpcReduction="20000"/>
          </a:bodyPr>
          <a:lstStyle/>
          <a:p>
            <a:pPr marL="0" indent="0" algn="just">
              <a:buNone/>
            </a:pPr>
            <a:r>
              <a:rPr lang="ru-RU" dirty="0"/>
              <a:t>Од 22.3.2021. године омогућено је да на порталу е-Управа електронским путем искажете интересовање за упис детета у одређену основну школу. Електронском поштом биће послата нотификација о датуму уписа у школу.</a:t>
            </a:r>
          </a:p>
          <a:p>
            <a:pPr marL="0" indent="0" algn="just">
              <a:buNone/>
            </a:pPr>
            <a:endParaRPr lang="ru-RU" dirty="0"/>
          </a:p>
          <a:p>
            <a:pPr marL="0" indent="0" algn="just">
              <a:buNone/>
            </a:pPr>
            <a:r>
              <a:rPr lang="ru-RU" dirty="0"/>
              <a:t>Услуга Исказивање интересовања за упис у основну школу има за циљ да школе евидентирају заинтересованост родитеља за упис детета у одређену основну школу. Ова услуга омогућује родитељима да једним одласком у школу обаве све активности везане за упис детета у школу.</a:t>
            </a:r>
          </a:p>
          <a:p>
            <a:pPr marL="0" indent="0">
              <a:buNone/>
            </a:pP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3429000"/>
            <a:ext cx="3840000" cy="28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4269" y="3429000"/>
            <a:ext cx="3840000" cy="2880000"/>
          </a:xfrm>
          <a:prstGeom prst="rect">
            <a:avLst/>
          </a:prstGeom>
        </p:spPr>
      </p:pic>
    </p:spTree>
    <p:extLst>
      <p:ext uri="{BB962C8B-B14F-4D97-AF65-F5344CB8AC3E}">
        <p14:creationId xmlns:p14="http://schemas.microsoft.com/office/powerpoint/2010/main" val="167495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992"/>
            <a:ext cx="8229600" cy="2952008"/>
          </a:xfrm>
        </p:spPr>
        <p:txBody>
          <a:bodyPr>
            <a:normAutofit fontScale="62500" lnSpcReduction="20000"/>
          </a:bodyPr>
          <a:lstStyle/>
          <a:p>
            <a:pPr marL="0" indent="0" algn="just">
              <a:buNone/>
            </a:pPr>
            <a:r>
              <a:rPr lang="ru-RU" sz="2900" dirty="0"/>
              <a:t>Приликом уписа није потребно да прилажете документа, јер ће их школа прибавити по службеној дужности, и то:</a:t>
            </a:r>
          </a:p>
          <a:p>
            <a:pPr marL="0" indent="0" algn="just">
              <a:buNone/>
            </a:pPr>
            <a:r>
              <a:rPr lang="ru-RU" sz="2900" dirty="0"/>
              <a:t>- Извод из матичне књиге рођених</a:t>
            </a:r>
          </a:p>
          <a:p>
            <a:pPr marL="0" indent="0" algn="just">
              <a:buNone/>
            </a:pPr>
            <a:r>
              <a:rPr lang="ru-RU" sz="2900" dirty="0"/>
              <a:t>- Уверење о пребивалишту</a:t>
            </a:r>
          </a:p>
          <a:p>
            <a:pPr marL="0" indent="0" algn="just">
              <a:buNone/>
            </a:pPr>
            <a:r>
              <a:rPr lang="ru-RU" sz="2900" dirty="0"/>
              <a:t>- Уверење о похађању припремног предшколског програма</a:t>
            </a:r>
          </a:p>
          <a:p>
            <a:pPr marL="0" indent="0" algn="just">
              <a:buNone/>
            </a:pPr>
            <a:r>
              <a:rPr lang="ru-RU" sz="2900" dirty="0"/>
              <a:t>- Потврду о обављеном лекарском прегледу – лекарско уверење</a:t>
            </a:r>
          </a:p>
          <a:p>
            <a:pPr marL="0" indent="0" algn="just">
              <a:buNone/>
            </a:pPr>
            <a:endParaRPr lang="ru-RU" sz="2900" dirty="0"/>
          </a:p>
          <a:p>
            <a:pPr marL="0" indent="0" algn="just">
              <a:buNone/>
            </a:pPr>
            <a:r>
              <a:rPr lang="ru-RU" sz="2900" dirty="0"/>
              <a:t>Уколико нисте из било ког разлога могли да закажете упис и тестирање преко портала еУправа, то можете урадити позивањем броја 061/1512909 радним даном од 8.00 до 12.00 часова или слањем мејла на адресу osplnastavnici@gmail.com . </a:t>
            </a:r>
            <a:endParaRPr lang="ru-R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501008"/>
            <a:ext cx="3840000" cy="28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01008"/>
            <a:ext cx="3840000" cy="2880000"/>
          </a:xfrm>
          <a:prstGeom prst="rect">
            <a:avLst/>
          </a:prstGeom>
        </p:spPr>
      </p:pic>
    </p:spTree>
    <p:extLst>
      <p:ext uri="{BB962C8B-B14F-4D97-AF65-F5344CB8AC3E}">
        <p14:creationId xmlns:p14="http://schemas.microsoft.com/office/powerpoint/2010/main" val="142073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2808312"/>
          </a:xfrm>
        </p:spPr>
        <p:txBody>
          <a:bodyPr>
            <a:normAutofit fontScale="77500" lnSpcReduction="20000"/>
          </a:bodyPr>
          <a:lstStyle/>
          <a:p>
            <a:pPr marL="0" indent="0" algn="just">
              <a:buNone/>
            </a:pPr>
            <a:r>
              <a:rPr lang="ru-RU" dirty="0"/>
              <a:t>Такође, обраћам вам се са жељом да се боље упознате са оним чиме се наша школа може похвалити, а што је препознато и на екстерној евалуацији и награђено веома високом оценом од стране Министарства просвете. </a:t>
            </a:r>
          </a:p>
          <a:p>
            <a:pPr marL="0" indent="0" algn="just">
              <a:buNone/>
            </a:pPr>
            <a:endParaRPr lang="ru-RU" dirty="0"/>
          </a:p>
          <a:p>
            <a:pPr marL="0" indent="0" algn="just">
              <a:buNone/>
            </a:pPr>
            <a:r>
              <a:rPr lang="ru-RU" dirty="0"/>
              <a:t>Основна школа „Петар Лековић“ је једна од највећих образовних установа у Републици Србији. Настава се реализује у матичној школи у Пожеги (зграде за млађе и старије разреде) и у издвојеним одељењима у Висибаби, Здравчићима, Глумчу, Засељу, Јежевици, Душковцима и Тометином Пољу. </a:t>
            </a:r>
          </a:p>
          <a:p>
            <a:pPr marL="0" indent="0">
              <a:buNone/>
            </a:pP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3" y="3645023"/>
            <a:ext cx="4292922" cy="27359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36082"/>
            <a:ext cx="3659899" cy="2744924"/>
          </a:xfrm>
          <a:prstGeom prst="rect">
            <a:avLst/>
          </a:prstGeom>
        </p:spPr>
      </p:pic>
    </p:spTree>
    <p:extLst>
      <p:ext uri="{BB962C8B-B14F-4D97-AF65-F5344CB8AC3E}">
        <p14:creationId xmlns:p14="http://schemas.microsoft.com/office/powerpoint/2010/main" val="12724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4392488" cy="5904656"/>
          </a:xfrm>
        </p:spPr>
        <p:txBody>
          <a:bodyPr>
            <a:normAutofit fontScale="77500" lnSpcReduction="20000"/>
          </a:bodyPr>
          <a:lstStyle/>
          <a:p>
            <a:pPr marL="0" indent="0" algn="just">
              <a:buNone/>
            </a:pPr>
            <a:r>
              <a:rPr lang="ru-RU" dirty="0"/>
              <a:t>Све школе су опремљене према највишим стандардима који су предуслов за успешну реализацију наставе у 21. веку. Свака учионица опремљена је савременим наме-штајем прилагођеним узрасним карактеристикама ученика, рачу-нарима, видео-пројекторима, белим магнетним таблама и осталом опремом која омогућује наставни процес заснован на потребама савремене наставе.</a:t>
            </a:r>
          </a:p>
          <a:p>
            <a:pPr marL="0" indent="0" algn="just">
              <a:buNone/>
            </a:pPr>
            <a:endParaRPr lang="ru-RU" dirty="0"/>
          </a:p>
          <a:p>
            <a:pPr marL="0" indent="0" algn="just">
              <a:buNone/>
            </a:pPr>
            <a:r>
              <a:rPr lang="ru-RU" dirty="0"/>
              <a:t>Зграде поседују велика дворишта и спортске терене како би нашим ученицима омогућили што чешћи боравак ван затвореног простора, што је у овом времену такође веома значајно. Сале за наставу физичког васпитања су простране, чисте, светле и опремљене свиме што је неопходно.</a:t>
            </a:r>
          </a:p>
          <a:p>
            <a:pPr marL="0" indent="0">
              <a:buNone/>
            </a:pPr>
            <a:endParaRPr lang="sr-Latn-R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0695" y="3356992"/>
            <a:ext cx="2247714" cy="299695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83571"/>
            <a:ext cx="3212976" cy="3212976"/>
          </a:xfrm>
          <a:prstGeom prst="rect">
            <a:avLst/>
          </a:prstGeom>
        </p:spPr>
      </p:pic>
    </p:spTree>
    <p:extLst>
      <p:ext uri="{BB962C8B-B14F-4D97-AF65-F5344CB8AC3E}">
        <p14:creationId xmlns:p14="http://schemas.microsoft.com/office/powerpoint/2010/main" val="101034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2808312"/>
          </a:xfrm>
        </p:spPr>
        <p:txBody>
          <a:bodyPr>
            <a:normAutofit fontScale="70000" lnSpcReduction="20000"/>
          </a:bodyPr>
          <a:lstStyle/>
          <a:p>
            <a:pPr marL="0" indent="0" algn="just">
              <a:buNone/>
            </a:pPr>
            <a:r>
              <a:rPr lang="ru-RU" dirty="0"/>
              <a:t>Безбедност у школи је такође један од приоритета нашег рада. Постоји нулта толеранција на било какав облик насиља. Две зграде матичне школе су опремљене новим, савременим системом видео надзора. Такође, велика брига се поклања заштити здравља наших ученика, што је веома значајно у времену у коме живимо.</a:t>
            </a:r>
          </a:p>
          <a:p>
            <a:pPr marL="0" indent="0" algn="just">
              <a:buNone/>
            </a:pPr>
            <a:endParaRPr lang="ru-RU" dirty="0"/>
          </a:p>
          <a:p>
            <a:pPr marL="0" indent="0" algn="just">
              <a:buNone/>
            </a:pPr>
            <a:r>
              <a:rPr lang="ru-RU" dirty="0"/>
              <a:t>Посебно желимо да истакнемо велику успешност наших ученика на такмичењима из разних области и завршном испиту, као и велику заинтересованост и посвећеност у реализацији разних секција, слободних и ваннаставних активности којима се омогућује да свако дете испољи своје склоности и таленте.</a:t>
            </a:r>
          </a:p>
          <a:p>
            <a:pPr marL="0" indent="0">
              <a:buNone/>
            </a:pP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501008"/>
            <a:ext cx="3840000" cy="288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499626"/>
            <a:ext cx="3840000" cy="2880000"/>
          </a:xfrm>
          <a:prstGeom prst="rect">
            <a:avLst/>
          </a:prstGeom>
        </p:spPr>
      </p:pic>
    </p:spTree>
    <p:extLst>
      <p:ext uri="{BB962C8B-B14F-4D97-AF65-F5344CB8AC3E}">
        <p14:creationId xmlns:p14="http://schemas.microsoft.com/office/powerpoint/2010/main" val="102139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2016224"/>
          </a:xfrm>
        </p:spPr>
        <p:txBody>
          <a:bodyPr>
            <a:normAutofit fontScale="92500" lnSpcReduction="20000"/>
          </a:bodyPr>
          <a:lstStyle/>
          <a:p>
            <a:pPr marL="0" indent="0" algn="just">
              <a:buNone/>
            </a:pPr>
            <a:r>
              <a:rPr lang="ru-RU" dirty="0"/>
              <a:t>Ученици првог и другог разреда имају могућност бесплатног боравка у продуженом боравку, где уз стручно вођство наставника имају могућност да, док чекају родитеље, израде домаће задатке, обнове градиво и баве се широком лепезом слободних активности у за то посебно опремљеном простору.</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667" y="3350761"/>
            <a:ext cx="3168352" cy="23762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03579"/>
            <a:ext cx="2571750" cy="3429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564903"/>
            <a:ext cx="2494876" cy="3506351"/>
          </a:xfrm>
          <a:prstGeom prst="rect">
            <a:avLst/>
          </a:prstGeom>
        </p:spPr>
      </p:pic>
    </p:spTree>
    <p:extLst>
      <p:ext uri="{BB962C8B-B14F-4D97-AF65-F5344CB8AC3E}">
        <p14:creationId xmlns:p14="http://schemas.microsoft.com/office/powerpoint/2010/main" val="158526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1944216"/>
          </a:xfrm>
        </p:spPr>
        <p:txBody>
          <a:bodyPr>
            <a:normAutofit fontScale="92500" lnSpcReduction="20000"/>
          </a:bodyPr>
          <a:lstStyle/>
          <a:p>
            <a:pPr marL="0" indent="0" algn="just">
              <a:buNone/>
            </a:pPr>
            <a:r>
              <a:rPr lang="ru-RU" dirty="0"/>
              <a:t>Велика вредност наше школе је поклањање пажње индивидуалним карактеристикама ученика, евентуалној потреби за додатном образовном и развојном подршком и корективним радом. Тим састављен од психолога, педагога и логопеда је увек на располагању ученицима и родитељима.</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492896"/>
            <a:ext cx="3035829" cy="22768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276872"/>
            <a:ext cx="3131840" cy="234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2972104"/>
            <a:ext cx="2393140" cy="35953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03" y="4077072"/>
            <a:ext cx="1803125" cy="27089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4155" y="4401108"/>
            <a:ext cx="2747797" cy="2060848"/>
          </a:xfrm>
          <a:prstGeom prst="rect">
            <a:avLst/>
          </a:prstGeom>
        </p:spPr>
      </p:pic>
    </p:spTree>
    <p:extLst>
      <p:ext uri="{BB962C8B-B14F-4D97-AF65-F5344CB8AC3E}">
        <p14:creationId xmlns:p14="http://schemas.microsoft.com/office/powerpoint/2010/main" val="1562843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TotalTime>
  <Words>640</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Constantia</vt:lpstr>
      <vt:lpstr>Wingdings 2</vt:lpstr>
      <vt:lpstr>Flow</vt:lpstr>
      <vt:lpstr>ОСНОВНА ШКОЛА „ПЕТАР ЛЕКОВИЋ“ ПОЖЕГА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ДОБРОДОШЛИ!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ОСНОВНА ШКОЛА „ПЕТАР ЛЕКОВИЋ“ ПОЖЕГА</dc:title>
  <dc:creator>OŠR2</dc:creator>
  <cp:lastModifiedBy>Direktor</cp:lastModifiedBy>
  <cp:revision>8</cp:revision>
  <dcterms:created xsi:type="dcterms:W3CDTF">2020-04-28T10:54:55Z</dcterms:created>
  <dcterms:modified xsi:type="dcterms:W3CDTF">2021-03-29T06:24:40Z</dcterms:modified>
</cp:coreProperties>
</file>